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857" r:id="rId36"/>
    <p:sldId id="881" r:id="rId37"/>
    <p:sldId id="867" r:id="rId38"/>
    <p:sldId id="892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5" r:id="rId58"/>
    <p:sldId id="326" r:id="rId59"/>
    <p:sldId id="327" r:id="rId60"/>
    <p:sldId id="328" r:id="rId6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/>
    <p:restoredTop sz="94666"/>
  </p:normalViewPr>
  <p:slideViewPr>
    <p:cSldViewPr snapToGrid="0" snapToObjects="1">
      <p:cViewPr varScale="1">
        <p:scale>
          <a:sx n="93" d="100"/>
          <a:sy n="93" d="100"/>
        </p:scale>
        <p:origin x="13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3/12/19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07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7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11" Type="http://schemas.openxmlformats.org/officeDocument/2006/relationships/image" Target="../media/image70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71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11" Type="http://schemas.openxmlformats.org/officeDocument/2006/relationships/image" Target="../media/image70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kernel.</a:t>
            </a:r>
          </a:p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Ridge.</a:t>
            </a:r>
          </a:p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
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coordontale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necesare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înlocuit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 de forma: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un set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particular: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6381360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“prost-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Criteriul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Evoluția metodelor de învățare automată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1950: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1980: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backpropagare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multistrat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1990: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66160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 “kernel trick”, înlocuind produsul scalar cu o funcție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7792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Parametrul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regularizare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endParaRPr lang="en-US" sz="22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metodei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Hilbert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Teoremă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893040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2825408" y="4484836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5021640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 definirea explicită a funcției de scufundare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scufundării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polinomială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 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Constanta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permite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polinoamelor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diverse grade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834640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Gaussiană (RBF)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624160" y="1609920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intersecție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624160" y="160992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funcții kernel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Hellinger: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PQ: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4510800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5293440"/>
            <a:ext cx="8596440" cy="68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403844"/>
            <a:ext cx="9165131" cy="3395222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String kernels </a:t>
            </a:r>
            <a:r>
              <a:rPr lang="en-US" sz="2646" dirty="0" err="1"/>
              <a:t>măsoară</a:t>
            </a:r>
            <a:r>
              <a:rPr lang="en-US" sz="2646" dirty="0"/>
              <a:t> </a:t>
            </a:r>
            <a:r>
              <a:rPr lang="en-US" sz="2646" dirty="0" err="1"/>
              <a:t>similaritate</a:t>
            </a:r>
            <a:r>
              <a:rPr lang="en-US" sz="2646" dirty="0"/>
              <a:t> </a:t>
            </a:r>
            <a:r>
              <a:rPr lang="en-US" sz="2646" dirty="0" err="1"/>
              <a:t>între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de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r>
              <a:rPr lang="en-US" sz="2646" dirty="0"/>
              <a:t>, </a:t>
            </a:r>
            <a:r>
              <a:rPr lang="en-US" sz="2646" dirty="0" err="1"/>
              <a:t>prin</a:t>
            </a:r>
            <a:r>
              <a:rPr lang="en-US" sz="2646" dirty="0"/>
              <a:t> </a:t>
            </a:r>
            <a:r>
              <a:rPr lang="en-US" sz="2646" dirty="0" err="1"/>
              <a:t>numărarea</a:t>
            </a:r>
            <a:r>
              <a:rPr lang="en-US" sz="2646" dirty="0"/>
              <a:t> </a:t>
            </a:r>
            <a:r>
              <a:rPr lang="en-US" sz="2646" dirty="0" err="1"/>
              <a:t>subsecvențelor</a:t>
            </a:r>
            <a:r>
              <a:rPr lang="en-US" sz="2646" dirty="0"/>
              <a:t> (n-</a:t>
            </a:r>
            <a:r>
              <a:rPr lang="en-US" sz="2646" dirty="0" err="1"/>
              <a:t>grame</a:t>
            </a:r>
            <a:r>
              <a:rPr lang="en-US" sz="2646" dirty="0"/>
              <a:t>) de character </a:t>
            </a:r>
            <a:r>
              <a:rPr lang="en-US" sz="2646" dirty="0" err="1"/>
              <a:t>comune</a:t>
            </a:r>
            <a:r>
              <a:rPr lang="en-US" sz="2646" dirty="0"/>
              <a:t> </a:t>
            </a:r>
            <a:r>
              <a:rPr lang="en-US" sz="2646" dirty="0" err="1"/>
              <a:t>dintre</a:t>
            </a:r>
            <a:r>
              <a:rPr lang="en-US" sz="2646" dirty="0"/>
              <a:t> </a:t>
            </a:r>
            <a:r>
              <a:rPr lang="en-US" sz="2646" dirty="0" err="1"/>
              <a:t>cele</a:t>
            </a:r>
            <a:r>
              <a:rPr lang="en-US" sz="2646" dirty="0"/>
              <a:t> </a:t>
            </a:r>
            <a:r>
              <a:rPr lang="en-US" sz="2646" dirty="0" err="1"/>
              <a:t>dou</a:t>
            </a:r>
            <a:r>
              <a:rPr lang="en-US" sz="2646" dirty="0"/>
              <a:t> </a:t>
            </a:r>
            <a:r>
              <a:rPr lang="en-US" sz="2646" dirty="0" err="1"/>
              <a:t>șiruri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Textele</a:t>
            </a:r>
            <a:r>
              <a:rPr lang="en-US" sz="2646" dirty="0"/>
              <a:t> pot fi </a:t>
            </a:r>
            <a:r>
              <a:rPr lang="en-US" sz="2646" dirty="0" err="1"/>
              <a:t>interpretate</a:t>
            </a:r>
            <a:r>
              <a:rPr lang="en-US" sz="2646" dirty="0"/>
              <a:t> ca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Avantaje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Nu </a:t>
            </a:r>
            <a:r>
              <a:rPr lang="en-US" sz="2646" dirty="0" err="1"/>
              <a:t>trebuie</a:t>
            </a:r>
            <a:r>
              <a:rPr lang="en-US" sz="2646" dirty="0"/>
              <a:t> </a:t>
            </a:r>
            <a:r>
              <a:rPr lang="en-US" sz="2646" dirty="0" err="1"/>
              <a:t>să</a:t>
            </a:r>
            <a:r>
              <a:rPr lang="en-US" sz="2646" dirty="0"/>
              <a:t> </a:t>
            </a:r>
            <a:r>
              <a:rPr lang="en-US" sz="2646" dirty="0" err="1"/>
              <a:t>delimităm</a:t>
            </a:r>
            <a:r>
              <a:rPr lang="en-US" sz="2646" dirty="0"/>
              <a:t> </a:t>
            </a:r>
            <a:r>
              <a:rPr lang="en-US" sz="2646" dirty="0" err="1"/>
              <a:t>cuvintele</a:t>
            </a:r>
            <a:endParaRPr lang="en-US" sz="2646" dirty="0"/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</a:t>
            </a:r>
            <a:r>
              <a:rPr lang="en-US" sz="2646" dirty="0" err="1"/>
              <a:t>Metoda</a:t>
            </a:r>
            <a:r>
              <a:rPr lang="en-US" sz="2646" dirty="0"/>
              <a:t> </a:t>
            </a:r>
            <a:r>
              <a:rPr lang="en-US" sz="2646" dirty="0" err="1"/>
              <a:t>este</a:t>
            </a:r>
            <a:r>
              <a:rPr lang="en-US" sz="2646" dirty="0"/>
              <a:t> independent de </a:t>
            </a:r>
            <a:r>
              <a:rPr lang="en-US" sz="2646" dirty="0" err="1"/>
              <a:t>limbă</a:t>
            </a:r>
            <a:endParaRPr lang="en-US" sz="2646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5700" y="1801722"/>
            <a:ext cx="9549063" cy="4702250"/>
          </a:xfrm>
        </p:spPr>
        <p:txBody>
          <a:bodyPr lIns="75597" tIns="37798" rIns="75597" bIns="37798">
            <a:no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 </a:t>
            </a:r>
            <a:r>
              <a:rPr lang="en-US" sz="2646" dirty="0" err="1"/>
              <a:t>Exemplu</a:t>
            </a:r>
            <a:r>
              <a:rPr lang="en-US" sz="2646" dirty="0"/>
              <a:t>: 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Fiind</a:t>
            </a:r>
            <a:r>
              <a:rPr lang="en-US" sz="2646" dirty="0"/>
              <a:t> date </a:t>
            </a:r>
            <a:r>
              <a:rPr lang="en-US" sz="2646" dirty="0">
                <a:solidFill>
                  <a:srgbClr val="FF0000"/>
                </a:solidFill>
              </a:rPr>
              <a:t>s = “pineapple pi”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 = “apple pie” </a:t>
            </a:r>
            <a:r>
              <a:rPr lang="en-US" sz="2646" dirty="0" err="1"/>
              <a:t>peste</a:t>
            </a:r>
            <a:r>
              <a:rPr lang="en-US" sz="2646" dirty="0"/>
              <a:t> un </a:t>
            </a:r>
            <a:r>
              <a:rPr lang="en-US" sz="2646" dirty="0" err="1"/>
              <a:t>alfabet</a:t>
            </a:r>
            <a:r>
              <a:rPr lang="en-US" sz="2646" dirty="0"/>
              <a:t> </a:t>
            </a:r>
            <a:r>
              <a:rPr lang="el-GR" sz="2646" dirty="0"/>
              <a:t>Σ,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 err="1"/>
              <a:t>lungimea</a:t>
            </a:r>
            <a:r>
              <a:rPr lang="en-US" sz="2646" dirty="0"/>
              <a:t> n-</a:t>
            </a:r>
            <a:r>
              <a:rPr lang="en-US" sz="2646" dirty="0" err="1"/>
              <a:t>gramelor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B050"/>
                </a:solidFill>
              </a:rPr>
              <a:t>p = 2</a:t>
            </a:r>
            <a:r>
              <a:rPr lang="en-US" sz="2646" dirty="0"/>
              <a:t>,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construim</a:t>
            </a:r>
            <a:r>
              <a:rPr lang="en-US" sz="2646" dirty="0"/>
              <a:t> </a:t>
            </a:r>
            <a:r>
              <a:rPr lang="en-US" sz="2646" dirty="0" err="1"/>
              <a:t>tabele</a:t>
            </a:r>
            <a:r>
              <a:rPr lang="en-US" sz="2646" dirty="0"/>
              <a:t> hash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and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 care </a:t>
            </a:r>
            <a:r>
              <a:rPr lang="en-US" sz="2646" dirty="0" err="1"/>
              <a:t>conțin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&lt;key&gt;:&lt;value&gt; de </a:t>
            </a:r>
            <a:r>
              <a:rPr lang="en-US" sz="2646" dirty="0" err="1"/>
              <a:t>tipul</a:t>
            </a:r>
            <a:endParaRPr lang="en-US" sz="2646" dirty="0"/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/>
              <a:t>&lt;2-gram&gt;:&lt;</a:t>
            </a:r>
            <a:r>
              <a:rPr lang="en-US" sz="2646" dirty="0" err="1"/>
              <a:t>număr</a:t>
            </a:r>
            <a:r>
              <a:rPr lang="en-US" sz="2646" dirty="0"/>
              <a:t> de </a:t>
            </a:r>
            <a:r>
              <a:rPr lang="en-US" sz="2646" dirty="0" err="1"/>
              <a:t>apariții</a:t>
            </a:r>
            <a:r>
              <a:rPr lang="en-US" sz="2646" dirty="0"/>
              <a:t>&gt;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</a:pPr>
            <a:endParaRPr lang="en-US" sz="2646" dirty="0"/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1C97CAEA-7F97-FA41-9BD4-2F93194FD376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987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fontScale="92500"/>
              </a:bodyPr>
              <a:lstStyle/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/>
                  <a:t> </a:t>
                </a:r>
                <a:r>
                  <a:rPr lang="en-US" sz="2646" dirty="0" err="1"/>
                  <a:t>Funcția</a:t>
                </a:r>
                <a:r>
                  <a:rPr lang="en-US" sz="2646" dirty="0"/>
                  <a:t> string kernel </a:t>
                </a:r>
                <a:r>
                  <a:rPr lang="en-US" sz="2646" dirty="0" err="1"/>
                  <a:t>bazată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pe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biți</a:t>
                </a:r>
                <a:r>
                  <a:rPr lang="en-US" sz="2646" dirty="0"/>
                  <a:t> de </a:t>
                </a:r>
                <a:r>
                  <a:rPr lang="en-US" sz="2646" dirty="0" err="1"/>
                  <a:t>prezență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este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definită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astfel</a:t>
                </a:r>
                <a:r>
                  <a:rPr lang="en-US" sz="2646" dirty="0"/>
                  <a:t>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 err="1"/>
                  <a:t>Exemplu</a:t>
                </a:r>
                <a:r>
                  <a:rPr lang="en-US" sz="2646" dirty="0"/>
                  <a:t> (</a:t>
                </a:r>
                <a:r>
                  <a:rPr lang="en-US" sz="2646" dirty="0" err="1"/>
                  <a:t>continuare</a:t>
                </a:r>
                <a:r>
                  <a:rPr lang="en-US" sz="2646" dirty="0"/>
                  <a:t>):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247" t="-13281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String kernel </a:t>
            </a:r>
            <a:r>
              <a:rPr lang="en-US" sz="3968" dirty="0" err="1"/>
              <a:t>bazat</a:t>
            </a:r>
            <a:r>
              <a:rPr lang="en-US" sz="3968" dirty="0"/>
              <a:t> </a:t>
            </a:r>
            <a:r>
              <a:rPr lang="en-US" sz="3968" dirty="0" err="1"/>
              <a:t>pe</a:t>
            </a:r>
            <a:r>
              <a:rPr lang="en-US" sz="3968" dirty="0"/>
              <a:t> </a:t>
            </a:r>
            <a:r>
              <a:rPr lang="en-US" sz="3968" dirty="0" err="1"/>
              <a:t>biți</a:t>
            </a:r>
            <a:r>
              <a:rPr lang="en-US" sz="3968" dirty="0"/>
              <a:t> de </a:t>
            </a:r>
            <a:r>
              <a:rPr lang="en-US" sz="3968" dirty="0" err="1"/>
              <a:t>presență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828801"/>
            <a:ext cx="9218066" cy="5195066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 err="1"/>
              <a:t>Obțin</a:t>
            </a:r>
            <a:r>
              <a:rPr lang="en-US" sz="2646" dirty="0"/>
              <a:t> </a:t>
            </a:r>
            <a:r>
              <a:rPr lang="en-US" sz="2646" dirty="0" err="1"/>
              <a:t>rezultate</a:t>
            </a:r>
            <a:r>
              <a:rPr lang="en-US" sz="2646" dirty="0"/>
              <a:t> state-of-the-art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anumite</a:t>
            </a:r>
            <a:r>
              <a:rPr lang="en-US" sz="2646" dirty="0"/>
              <a:t> </a:t>
            </a:r>
            <a:r>
              <a:rPr lang="en-US" sz="2646" dirty="0" err="1"/>
              <a:t>probleme</a:t>
            </a:r>
            <a:r>
              <a:rPr lang="en-US" sz="2646" dirty="0"/>
              <a:t>, de </a:t>
            </a:r>
            <a:r>
              <a:rPr lang="en-US" sz="2646" dirty="0" err="1"/>
              <a:t>exemplu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identificarea</a:t>
            </a:r>
            <a:r>
              <a:rPr lang="en-US" sz="2646" dirty="0"/>
              <a:t> </a:t>
            </a:r>
            <a:r>
              <a:rPr lang="en-US" sz="2646" dirty="0" err="1"/>
              <a:t>limbii</a:t>
            </a:r>
            <a:r>
              <a:rPr lang="en-US" sz="2646" dirty="0"/>
              <a:t> native 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/>
              <a:t>Utile </a:t>
            </a:r>
            <a:r>
              <a:rPr lang="en-US" sz="2646" dirty="0" err="1"/>
              <a:t>pentru</a:t>
            </a:r>
            <a:r>
              <a:rPr lang="en-US" sz="2646" dirty="0"/>
              <a:t> </a:t>
            </a:r>
            <a:r>
              <a:rPr lang="en-US" sz="2646" dirty="0" err="1"/>
              <a:t>obținerea</a:t>
            </a:r>
            <a:r>
              <a:rPr lang="en-US" sz="2646" dirty="0"/>
              <a:t> </a:t>
            </a:r>
            <a:r>
              <a:rPr lang="en-US" sz="2646" dirty="0" err="1"/>
              <a:t>unei</a:t>
            </a:r>
            <a:r>
              <a:rPr lang="en-US" sz="2646" dirty="0"/>
              <a:t> </a:t>
            </a:r>
            <a:r>
              <a:rPr lang="en-US" sz="2646" dirty="0" err="1"/>
              <a:t>reprezentări</a:t>
            </a:r>
            <a:r>
              <a:rPr lang="en-US" sz="2646" dirty="0"/>
              <a:t> </a:t>
            </a:r>
            <a:r>
              <a:rPr lang="en-US" sz="2646" dirty="0" err="1"/>
              <a:t>mai</a:t>
            </a:r>
            <a:r>
              <a:rPr lang="en-US" sz="2646" dirty="0"/>
              <a:t> </a:t>
            </a:r>
            <a:r>
              <a:rPr lang="en-US" sz="2646" dirty="0" err="1"/>
              <a:t>compacte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cazul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care:</a:t>
            </a:r>
          </a:p>
          <a:p>
            <a:r>
              <a:rPr lang="en-US" sz="2646" dirty="0" err="1"/>
              <a:t>numărul</a:t>
            </a:r>
            <a:r>
              <a:rPr lang="en-US" sz="2646" dirty="0"/>
              <a:t> de </a:t>
            </a:r>
            <a:r>
              <a:rPr lang="en-US" sz="2646" dirty="0" err="1"/>
              <a:t>exemple</a:t>
            </a:r>
            <a:r>
              <a:rPr lang="en-US" sz="2646" dirty="0"/>
              <a:t> &lt;&lt; </a:t>
            </a:r>
            <a:r>
              <a:rPr lang="en-US" sz="2646" dirty="0" err="1"/>
              <a:t>numărul</a:t>
            </a:r>
            <a:r>
              <a:rPr lang="en-US" sz="2646" dirty="0"/>
              <a:t> de </a:t>
            </a:r>
            <a:r>
              <a:rPr lang="en-US" sz="2646" dirty="0" err="1"/>
              <a:t>trăsături</a:t>
            </a:r>
            <a:endParaRPr lang="en-US" sz="2646" dirty="0"/>
          </a:p>
          <a:p>
            <a:endParaRPr lang="en-US" sz="2646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 err="1"/>
              <a:t>Numărul</a:t>
            </a:r>
            <a:r>
              <a:rPr lang="en-US" sz="2646" dirty="0"/>
              <a:t> de n-</a:t>
            </a:r>
            <a:r>
              <a:rPr lang="en-US" sz="2646" dirty="0" err="1"/>
              <a:t>grame</a:t>
            </a:r>
            <a:r>
              <a:rPr lang="en-US" sz="2646" dirty="0"/>
              <a:t> </a:t>
            </a:r>
            <a:r>
              <a:rPr lang="en-US" sz="2646" dirty="0" err="1"/>
              <a:t>unice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setul</a:t>
            </a:r>
            <a:r>
              <a:rPr lang="en-US" sz="2646" dirty="0"/>
              <a:t> de date TOEFL11:</a:t>
            </a:r>
          </a:p>
          <a:p>
            <a:r>
              <a:rPr lang="en-US" sz="2646" dirty="0"/>
              <a:t>4,662,520</a:t>
            </a:r>
          </a:p>
          <a:p>
            <a:endParaRPr lang="en-US" sz="2646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/>
              <a:t>… versus </a:t>
            </a:r>
            <a:r>
              <a:rPr lang="en-US" sz="2646" dirty="0" err="1"/>
              <a:t>numărul</a:t>
            </a:r>
            <a:r>
              <a:rPr lang="en-US" sz="2646" dirty="0"/>
              <a:t> de </a:t>
            </a:r>
            <a:r>
              <a:rPr lang="en-US" sz="2646" dirty="0" err="1"/>
              <a:t>exemple</a:t>
            </a:r>
            <a:r>
              <a:rPr lang="en-US" sz="2646" dirty="0"/>
              <a:t> de </a:t>
            </a:r>
            <a:r>
              <a:rPr lang="en-US" sz="2646" dirty="0" err="1"/>
              <a:t>antrenare</a:t>
            </a:r>
            <a:r>
              <a:rPr lang="en-US" sz="2646" dirty="0"/>
              <a:t>: </a:t>
            </a:r>
          </a:p>
          <a:p>
            <a:r>
              <a:rPr lang="en-US" sz="2646" dirty="0"/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646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 funcții kernel din combinații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k1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k2,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simetrică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următoarele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separare liniară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983520" y="1352160"/>
            <a:ext cx="8643600" cy="584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primală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duală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 cu </a:t>
            </a:r>
            <a:r>
              <a:rPr lang="en-US" sz="3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 suport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și Papert,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968120" y="3335760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metodă de clasificare liniară nu poate învăța funcția XOR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114800"/>
            <a:ext cx="8686800" cy="140760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2103120" y="2103120"/>
            <a:ext cx="6400800" cy="50292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206240" y="1371600"/>
            <a:ext cx="640080" cy="576072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capabile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direct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(Fisher)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hiperplan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proiectează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fiecărei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“No free lunch”: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echivalenți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scurtătură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potrivit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Deobicei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vedem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decizie devine non-liniară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2: Metode kernel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(Hilbert)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căutate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implicit,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cu o funcție kernel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 neliniare din spațiul original sunt transformate în relații liniare prin scufundare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27033</TotalTime>
  <Words>1711</Words>
  <Application>Microsoft Macintosh PowerPoint</Application>
  <PresentationFormat>Custom</PresentationFormat>
  <Paragraphs>368</Paragraphs>
  <Slides>60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DejaVu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471</cp:revision>
  <dcterms:created xsi:type="dcterms:W3CDTF">2016-10-12T16:27:10Z</dcterms:created>
  <dcterms:modified xsi:type="dcterms:W3CDTF">2019-03-12T13:23:16Z</dcterms:modified>
  <dc:language>en-US</dc:language>
</cp:coreProperties>
</file>